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8" r:id="rId2"/>
    <p:sldId id="274" r:id="rId3"/>
    <p:sldId id="277" r:id="rId4"/>
    <p:sldId id="297" r:id="rId5"/>
    <p:sldId id="298" r:id="rId6"/>
    <p:sldId id="299" r:id="rId7"/>
    <p:sldId id="30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52" autoAdjust="0"/>
  </p:normalViewPr>
  <p:slideViewPr>
    <p:cSldViewPr snapToGrid="0">
      <p:cViewPr varScale="1">
        <p:scale>
          <a:sx n="77" d="100"/>
          <a:sy n="77" d="100"/>
        </p:scale>
        <p:origin x="88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527E1-9533-4BA2-BD09-CAC24D4F918C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8F87E-4C5F-454D-901C-A27082BD7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711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4F8D21-714D-4DC6-8859-4E24C5B5A0A8}" type="slidenum">
              <a:rPr lang="ru-RU"/>
              <a:pPr/>
              <a:t>1</a:t>
            </a:fld>
            <a:endParaRPr lang="ru-RU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478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F8F87E-4C5F-454D-901C-A27082BD7BA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914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C8153B-5216-4A6B-A43D-BEEA8EB7FF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737EE72-0CBB-4DEB-8F04-37990B2D34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AACD43-5E44-4945-8742-9E309EB41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07E4-5F51-49F1-95B5-541899867F63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EC025F-4372-49BE-9F88-18C19FED9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603E1D-E058-44C3-B97D-91E342E2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ECAA7-EA2E-48BB-BBA8-27ED90006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582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FAC21C-BF31-4AF0-8D5D-CC0C90ECD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E1422D4-634C-4766-B255-F2C53282D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D4E2E6-DDDA-4251-A108-19BB62481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07E4-5F51-49F1-95B5-541899867F63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6CA87A-309A-4FD6-8525-7AF231B45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90FD86-2007-419D-8E4B-1CAC6D5EC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ECAA7-EA2E-48BB-BBA8-27ED90006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995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E00D966-85D3-4BC9-9104-1CC51C405C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B3EA0CE-62B2-4B07-8ED3-AD4FB8391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AF95F5-1096-4C22-8FF1-63C11B299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07E4-5F51-49F1-95B5-541899867F63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9287A6-BA5F-43CA-A729-FB8DF05D9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CDAAD6-8CA1-4272-8743-4AA4A80FC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ECAA7-EA2E-48BB-BBA8-27ED90006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046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9DD8FF-5374-413E-8CBB-F8C34AAA9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1B3A50-924F-4CA7-824A-99CAF6711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07FF9A-8237-4EFD-A2CE-6969797AB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07E4-5F51-49F1-95B5-541899867F63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786568-8418-4904-BBE7-6A46AF58C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AA0035-AEE6-40FB-A6AA-E11BB1F31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ECAA7-EA2E-48BB-BBA8-27ED90006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339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1B1798-E156-4F1A-9CF1-4BDAF504E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D4C0F64-EC64-4A3E-8C5F-D6B285738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63A5E1-7AB3-4AA1-BD84-251A5A267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07E4-5F51-49F1-95B5-541899867F63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56F351-982D-4DB9-933E-E5A109A55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89E29C-7795-450E-940F-75448EF55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ECAA7-EA2E-48BB-BBA8-27ED90006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860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C0C9B2-A582-4282-84B7-6AD7CFAAD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CE9AB9-8697-42AF-8702-C033C5CF72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BD79B09-C2D0-4EC6-B620-4EA2EAA609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483C72D-B9D0-4841-93AC-A341FC314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07E4-5F51-49F1-95B5-541899867F63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49C026A-D3BF-4097-99B9-9D81DB361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A0D0ED1-371A-4AB0-A040-CE6C3C802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ECAA7-EA2E-48BB-BBA8-27ED90006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299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1E22AA-2284-4685-8529-EBC9B55FA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5984BA6-48AB-4DE0-B70E-F9EA87E52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11F74D6-EA71-40DA-854B-BEF81A74B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E466BE-5DC1-44B0-82FF-5C6283BE0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C7DB559-F187-4793-80D7-8BB9602318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7E24B42-9E99-4525-B25B-2A5661D38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07E4-5F51-49F1-95B5-541899867F63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0727900-953F-4815-9BFB-E8F0A113C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B5E754F-0183-4CAA-835B-59E36A203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ECAA7-EA2E-48BB-BBA8-27ED90006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093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647A4C-F00A-4662-B791-145F93F96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234ACAB-05FA-4CDB-9815-DDB623342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07E4-5F51-49F1-95B5-541899867F63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6756D42-D6FF-4094-997E-7669AE81B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15F0F5-E2DA-4B67-B6C1-68AEE254A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ECAA7-EA2E-48BB-BBA8-27ED90006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207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2700457-1E25-4160-A765-CCAA87016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07E4-5F51-49F1-95B5-541899867F63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6D7B0AF-5E11-432C-B775-35D02C03D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99CB794-D7FF-4C0C-BC13-8D1723B63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ECAA7-EA2E-48BB-BBA8-27ED90006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146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DA3945-FA04-488C-8A81-D566A0260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A60BD7-46D1-4180-962D-3DBF1FFCC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6AA76E7-9FCF-4915-907E-7A9113C3EC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AE75949-2EA7-41E2-8CE5-A14E9C35D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07E4-5F51-49F1-95B5-541899867F63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6EE70A-E472-48BC-A5F7-F29F93637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F677446-233C-4D1A-B856-2175A3273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ECAA7-EA2E-48BB-BBA8-27ED90006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563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4F1613-567B-4A60-81DC-0298CA097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05B2B37-D73E-4004-BA9F-56B07B43C7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1A58B44-5884-4645-BDA6-46D8188C62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0B8681F-3B37-4909-BCC5-0686644E3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07E4-5F51-49F1-95B5-541899867F63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FB13B06-9087-462A-98F5-BF9E0ECFA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EA713F-4409-400B-A214-F21D55F79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ECAA7-EA2E-48BB-BBA8-27ED90006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96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80B0A5-F863-43E7-8C51-DDD3C5B28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868DB05-991D-43F6-B0AF-E5BAD56A77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FB9AA1-D987-426E-B4C7-A3C7BB64D7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607E4-5F51-49F1-95B5-541899867F63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4CB6DA-CE63-4F63-8A61-CDDAB78109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653181-9CAA-445A-8568-09D30FA4EE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ECAA7-EA2E-48BB-BBA8-27ED90006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037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4505EE718A2F04F6A15CEA88D0EC4E6AF28F90421872C6C39501610EA7C646F38D83E7938CC22214E5B231C974570549A742161ABD7ABE61y2QAL" TargetMode="External"/><Relationship Id="rId13" Type="http://schemas.openxmlformats.org/officeDocument/2006/relationships/hyperlink" Target="consultantplus://offline/ref=4505EE718A2F04F6A15CEA88D0EC4E6AF28F90421872C6C39501610EA7C646F38D83E79685CB2B47B4FD30953203164AA742151BA1y7QBL" TargetMode="External"/><Relationship Id="rId18" Type="http://schemas.openxmlformats.org/officeDocument/2006/relationships/hyperlink" Target="consultantplus://offline/ref=4505EE718A2F04F6A15CEA88D0EC4E6AF28897491E77C6C39501610EA7C646F38D83E7938BC22318B1E821CD3D000955A75D0919A37AyBQDL" TargetMode="External"/><Relationship Id="rId3" Type="http://schemas.openxmlformats.org/officeDocument/2006/relationships/hyperlink" Target="consultantplus://offline/ref=4505EE718A2F04F6A15CEA88D0EC4E6AF28F964E1D7BC6C39501610EA7C646F38D83E7938CC32112E5B231C974570549A742161ABD7ABE61y2QAL" TargetMode="External"/><Relationship Id="rId7" Type="http://schemas.openxmlformats.org/officeDocument/2006/relationships/hyperlink" Target="consultantplus://offline/ref=4505EE718A2F04F6A15CEA88D0EC4E6AF28F90421872C6C39501610EA7C646F38D83E7938EC72218B1E821CD3D000955A75D0919A37AyBQDL" TargetMode="External"/><Relationship Id="rId12" Type="http://schemas.openxmlformats.org/officeDocument/2006/relationships/hyperlink" Target="consultantplus://offline/ref=4505EE718A2F04F6A15CEA88D0EC4E6AF28F90421872C6C39501610EA7C646F38D83E79684C72B47B4FD30953203164AA742151BA1y7QBL" TargetMode="External"/><Relationship Id="rId17" Type="http://schemas.openxmlformats.org/officeDocument/2006/relationships/hyperlink" Target="consultantplus://offline/ref=4505EE718A2F04F6A15CEA88D0EC4E6AF28D944A1C76C6C39501610EA7C646F38D83E7918CCB2018B1E821CD3D000955A75D0919A37AyBQDL" TargetMode="External"/><Relationship Id="rId2" Type="http://schemas.openxmlformats.org/officeDocument/2006/relationships/hyperlink" Target="consultantplus://offline/ref=4505EE718A2F04F6A15CEA88D0EC4E6AF28F964E1D7BC6C39501610EA7C646F38D83E79084C87442A1EC689A311C094AB85E1719yAQ0L" TargetMode="External"/><Relationship Id="rId16" Type="http://schemas.openxmlformats.org/officeDocument/2006/relationships/hyperlink" Target="consultantplus://offline/ref=4505EE718A2F04F6A15CEA88D0EC4E6AF28D944A1C76C6C39501610EA7C646F38D83E7908AC12018B1E821CD3D000955A75D0919A37AyBQD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consultantplus://offline/ref=4505EE718A2F04F6A15CEA88D0EC4E6AF28F90421872C6C39501610EA7C646F38D83E7938CC12613E4B231C974570549A742161ABD7ABE61y2QAL" TargetMode="External"/><Relationship Id="rId11" Type="http://schemas.openxmlformats.org/officeDocument/2006/relationships/hyperlink" Target="consultantplus://offline/ref=4505EE718A2F04F6A15CEA88D0EC4E6AF28F90421872C6C39501610EA7C646F38D83E7968AC52B47B4FD30953203164AA742151BA1y7QBL" TargetMode="External"/><Relationship Id="rId5" Type="http://schemas.openxmlformats.org/officeDocument/2006/relationships/hyperlink" Target="consultantplus://offline/ref=4505EE718A2F04F6A15CEA88D0EC4E6AF28F964E1D7BC6C39501610EA7C646F38D83E7938CC32112E6B231C974570549A742161ABD7ABE61y2QAL" TargetMode="External"/><Relationship Id="rId15" Type="http://schemas.openxmlformats.org/officeDocument/2006/relationships/hyperlink" Target="consultantplus://offline/ref=4505EE718A2F04F6A15CEA88D0EC4E6AF28F90421872C6C39501610EA7C646F38D83E7938CC2291BE2B231C974570549A742161ABD7ABE61y2QAL" TargetMode="External"/><Relationship Id="rId10" Type="http://schemas.openxmlformats.org/officeDocument/2006/relationships/hyperlink" Target="consultantplus://offline/ref=4505EE718A2F04F6A15CEA88D0EC4E6AF28F90421872C6C39501610EA7C646F38D83E7938CC22815E6B231C974570549A742161ABD7ABE61y2QAL" TargetMode="External"/><Relationship Id="rId4" Type="http://schemas.openxmlformats.org/officeDocument/2006/relationships/hyperlink" Target="consultantplus://offline/ref=4505EE718A2F04F6A15CEA88D0EC4E6AF28F964E1D7BC6C39501610EA7C646F38D83E79B8CC87442A1EC689A311C094AB85E1719yAQ0L" TargetMode="External"/><Relationship Id="rId9" Type="http://schemas.openxmlformats.org/officeDocument/2006/relationships/hyperlink" Target="consultantplus://offline/ref=4505EE718A2F04F6A15CEA88D0EC4E6AF28F90421872C6C39501610EA7C646F38D83E79689C32B47B4FD30953203164AA742151BA1y7QBL" TargetMode="External"/><Relationship Id="rId14" Type="http://schemas.openxmlformats.org/officeDocument/2006/relationships/hyperlink" Target="consultantplus://offline/ref=4505EE718A2F04F6A15CEA88D0EC4E6AF28F90421872C6C39501610EA7C646F38D83E7938CC22911E5B231C974570549A742161ABD7ABE61y2QA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166910" y="285730"/>
            <a:ext cx="7715304" cy="2571767"/>
          </a:xfrm>
        </p:spPr>
        <p:txBody>
          <a:bodyPr>
            <a:normAutofit/>
          </a:bodyPr>
          <a:lstStyle/>
          <a:p>
            <a:r>
              <a:rPr lang="ru-RU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Антикоррупционная политика</a:t>
            </a:r>
          </a:p>
        </p:txBody>
      </p:sp>
      <p:pic>
        <p:nvPicPr>
          <p:cNvPr id="1029" name="Picture 5" descr="http://kerch.fm/images/stories/2011_01/full_sto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10381" y="3071811"/>
            <a:ext cx="3574297" cy="355046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60485" y="1022567"/>
            <a:ext cx="11482753" cy="5413402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457200">
              <a:lnSpc>
                <a:spcPct val="100000"/>
              </a:lnSpc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Коррупция: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злоупотребление служебным положением, дача взятки, получение взятки, злоупотребление полномочиями, коммерческий подкуп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денег, ценностей, иного имущества или услуг имущественного характера, иных имущественных прав для себя или для третьих лиц либо незаконное предоставление такой выгоды указанному лицу другими физическими лицами.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совершение деяний, указанных в подпункте "а" настоящего пункта, от имени или в интересах юридического лица.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60485" y="332320"/>
            <a:ext cx="69445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1 Федерального закона от 25.12.2008 г. № 273-ФЗ </a:t>
            </a:r>
          </a:p>
        </p:txBody>
      </p:sp>
    </p:spTree>
    <p:extLst>
      <p:ext uri="{BB962C8B-B14F-4D97-AF65-F5344CB8AC3E}">
        <p14:creationId xmlns:p14="http://schemas.microsoft.com/office/powerpoint/2010/main" val="1089023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82880" y="621631"/>
            <a:ext cx="11804072" cy="222708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457200" algn="just">
              <a:lnSpc>
                <a:spcPct val="100000"/>
              </a:lnSpc>
            </a:pPr>
            <a:r>
              <a:rPr lang="ru-RU" sz="18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Противодействие коррупции 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деятельность федеральных органов государственной власти, органов государственной власти субъектов Российской Федерации, органов местного самоуправления, институтов гражданского общества, организаций и физических лиц в пределах их полномочий:</a:t>
            </a: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182880" y="2503318"/>
            <a:ext cx="11804072" cy="3847606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по предупреждению коррупции, в том числе по выявлению и последующему устранению причин коррупции (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коррупции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Font typeface="Tw Cen MT" panose="020B0602020104020603" pitchFamily="34" charset="0"/>
              <a:buNone/>
            </a:pP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по выявлению, предупреждению, пресечению, раскрытию и расследованию коррупционных правонарушений (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борьба с коррупцией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Font typeface="Tw Cen MT" panose="020B0602020104020603" pitchFamily="34" charset="0"/>
              <a:buNone/>
            </a:pP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по минимизации и (или) ликвидации последствий коррупционных правонарушений.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79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838CA074-7941-4125-99A9-670D2E326A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017248"/>
              </p:ext>
            </p:extLst>
          </p:nvPr>
        </p:nvGraphicFramePr>
        <p:xfrm>
          <a:off x="170821" y="291402"/>
          <a:ext cx="11585750" cy="62902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92875">
                  <a:extLst>
                    <a:ext uri="{9D8B030D-6E8A-4147-A177-3AD203B41FA5}">
                      <a16:colId xmlns:a16="http://schemas.microsoft.com/office/drawing/2014/main" val="2069921057"/>
                    </a:ext>
                  </a:extLst>
                </a:gridCol>
                <a:gridCol w="5792875">
                  <a:extLst>
                    <a:ext uri="{9D8B030D-6E8A-4147-A177-3AD203B41FA5}">
                      <a16:colId xmlns:a16="http://schemas.microsoft.com/office/drawing/2014/main" val="2645836775"/>
                    </a:ext>
                  </a:extLst>
                </a:gridCol>
              </a:tblGrid>
              <a:tr h="62297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Примерный перечень антикоррупционных мероприятий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076538"/>
                  </a:ext>
                </a:extLst>
              </a:tr>
              <a:tr h="488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600108105"/>
                  </a:ext>
                </a:extLst>
              </a:tr>
              <a:tr h="821416"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Нормативное обеспечение, закрепление стандартов поведения и декларация намерений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и принятие кодекса этики и служебного поведения работников организации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2649301394"/>
                  </a:ext>
                </a:extLst>
              </a:tr>
              <a:tr h="8214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и внедрение положения о конфликте интересов, декларации о конфликте интересов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2138563081"/>
                  </a:ext>
                </a:extLst>
              </a:tr>
              <a:tr h="11540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и принятие правил, регламентирующих вопросы обмена деловыми подарками и знаками делового гостеприимства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2835855907"/>
                  </a:ext>
                </a:extLst>
              </a:tr>
              <a:tr h="11540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Введение в договоры, связанные с хозяйственной деятельностью организации, стандартной антикоррупционной оговорки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2489003765"/>
                  </a:ext>
                </a:extLst>
              </a:tr>
              <a:tr h="12275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Введение антикоррупционных положений в трудовые договора работников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3678519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063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9FF27F6B-A26E-4879-B45E-FB0864B53A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293786"/>
              </p:ext>
            </p:extLst>
          </p:nvPr>
        </p:nvGraphicFramePr>
        <p:xfrm>
          <a:off x="281354" y="218661"/>
          <a:ext cx="11662787" cy="65200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17319">
                  <a:extLst>
                    <a:ext uri="{9D8B030D-6E8A-4147-A177-3AD203B41FA5}">
                      <a16:colId xmlns:a16="http://schemas.microsoft.com/office/drawing/2014/main" val="3981327334"/>
                    </a:ext>
                  </a:extLst>
                </a:gridCol>
                <a:gridCol w="5945468">
                  <a:extLst>
                    <a:ext uri="{9D8B030D-6E8A-4147-A177-3AD203B41FA5}">
                      <a16:colId xmlns:a16="http://schemas.microsoft.com/office/drawing/2014/main" val="52175270"/>
                    </a:ext>
                  </a:extLst>
                </a:gridCol>
              </a:tblGrid>
              <a:tr h="1199165">
                <a:tc row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и введение специальных антикоррупционных процедур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54" marR="24254" marT="39901" marB="39901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Введение процедуры информирования работниками работодателя о случаях склонения их к совершению коррупционных нарушений и порядка рассмотрения таких сообщений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54" marR="24254" marT="39901" marB="39901"/>
                </a:tc>
                <a:extLst>
                  <a:ext uri="{0D108BD9-81ED-4DB2-BD59-A6C34878D82A}">
                    <a16:rowId xmlns:a16="http://schemas.microsoft.com/office/drawing/2014/main" val="565855041"/>
                  </a:ext>
                </a:extLst>
              </a:tr>
              <a:tr h="1590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Введение процедуры информирования работодателя о ставшей известной работнику информации о случаях совершения коррупционных правонарушений другими работниками, контрагентами организации или иными лицами и порядка рассмотрения таких сообщений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54" marR="24254" marT="39901" marB="39901"/>
                </a:tc>
                <a:extLst>
                  <a:ext uri="{0D108BD9-81ED-4DB2-BD59-A6C34878D82A}">
                    <a16:rowId xmlns:a16="http://schemas.microsoft.com/office/drawing/2014/main" val="566466223"/>
                  </a:ext>
                </a:extLst>
              </a:tr>
              <a:tr h="9512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Введение процедуры информирования работниками работодателя о возникновении конфликта интересов и порядка урегулирования выявленного конфликта интересов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54" marR="24254" marT="39901" marB="39901"/>
                </a:tc>
                <a:extLst>
                  <a:ext uri="{0D108BD9-81ED-4DB2-BD59-A6C34878D82A}">
                    <a16:rowId xmlns:a16="http://schemas.microsoft.com/office/drawing/2014/main" val="2211172223"/>
                  </a:ext>
                </a:extLst>
              </a:tr>
              <a:tr h="9512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Введение процедур защиты работников, сообщивших о коррупционных правонарушениях в деятельности организации, от формальных и неформальных санкций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54" marR="24254" marT="39901" marB="39901"/>
                </a:tc>
                <a:extLst>
                  <a:ext uri="{0D108BD9-81ED-4DB2-BD59-A6C34878D82A}">
                    <a16:rowId xmlns:a16="http://schemas.microsoft.com/office/drawing/2014/main" val="71849019"/>
                  </a:ext>
                </a:extLst>
              </a:tr>
              <a:tr h="11991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периодической оценки коррупционных рисков в целях выявления сфер деятельности организации, наиболее подверженных таким рискам, и разработки соответствующих антикоррупционных мер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54" marR="24254" marT="39901" marB="39901"/>
                </a:tc>
                <a:extLst>
                  <a:ext uri="{0D108BD9-81ED-4DB2-BD59-A6C34878D82A}">
                    <a16:rowId xmlns:a16="http://schemas.microsoft.com/office/drawing/2014/main" val="2770732891"/>
                  </a:ext>
                </a:extLst>
              </a:tr>
              <a:tr h="6287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Ротация работников, занимающих должности, связанные с высоким коррупционным риском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54" marR="24254" marT="39901" marB="39901"/>
                </a:tc>
                <a:extLst>
                  <a:ext uri="{0D108BD9-81ED-4DB2-BD59-A6C34878D82A}">
                    <a16:rowId xmlns:a16="http://schemas.microsoft.com/office/drawing/2014/main" val="296836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491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D7D58FF6-A59C-4D02-94DC-47C03178B6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763326"/>
              </p:ext>
            </p:extLst>
          </p:nvPr>
        </p:nvGraphicFramePr>
        <p:xfrm>
          <a:off x="188842" y="122004"/>
          <a:ext cx="11817626" cy="65670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08813">
                  <a:extLst>
                    <a:ext uri="{9D8B030D-6E8A-4147-A177-3AD203B41FA5}">
                      <a16:colId xmlns:a16="http://schemas.microsoft.com/office/drawing/2014/main" val="1902462895"/>
                    </a:ext>
                  </a:extLst>
                </a:gridCol>
                <a:gridCol w="5908813">
                  <a:extLst>
                    <a:ext uri="{9D8B030D-6E8A-4147-A177-3AD203B41FA5}">
                      <a16:colId xmlns:a16="http://schemas.microsoft.com/office/drawing/2014/main" val="2232425661"/>
                    </a:ext>
                  </a:extLst>
                </a:gridCol>
              </a:tblGrid>
              <a:tr h="877225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и информирование работников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3" marR="19053" marT="31345" marB="3134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Ежегодное ознакомление работников под роспись с нормативными документами, регламентирующими вопросы предупреждения и противодействия коррупции в организации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3" marR="19053" marT="31345" marB="31345"/>
                </a:tc>
                <a:extLst>
                  <a:ext uri="{0D108BD9-81ED-4DB2-BD59-A6C34878D82A}">
                    <a16:rowId xmlns:a16="http://schemas.microsoft.com/office/drawing/2014/main" val="1421324658"/>
                  </a:ext>
                </a:extLst>
              </a:tr>
              <a:tr h="6009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обучающих мероприятий по вопросам профилактики и противодействия коррупции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3" marR="19053" marT="31345" marB="31345"/>
                </a:tc>
                <a:extLst>
                  <a:ext uri="{0D108BD9-81ED-4DB2-BD59-A6C34878D82A}">
                    <a16:rowId xmlns:a16="http://schemas.microsoft.com/office/drawing/2014/main" val="3595345735"/>
                  </a:ext>
                </a:extLst>
              </a:tr>
              <a:tr h="6009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индивидуального консультирования работников по вопросам применения (соблюдения) антикоррупционных стандартов и процедур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3" marR="19053" marT="31345" marB="31345"/>
                </a:tc>
                <a:extLst>
                  <a:ext uri="{0D108BD9-81ED-4DB2-BD59-A6C34878D82A}">
                    <a16:rowId xmlns:a16="http://schemas.microsoft.com/office/drawing/2014/main" val="2108821958"/>
                  </a:ext>
                </a:extLst>
              </a:tr>
              <a:tr h="329476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соответствия системы внутреннего контроля и аудита организации требованиям антикоррупционной политики организации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3" marR="19053" marT="31345" marB="3134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регулярного контроля соблюдения внутренних процедур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3" marR="19053" marT="31345" marB="31345"/>
                </a:tc>
                <a:extLst>
                  <a:ext uri="{0D108BD9-81ED-4DB2-BD59-A6C34878D82A}">
                    <a16:rowId xmlns:a16="http://schemas.microsoft.com/office/drawing/2014/main" val="404692964"/>
                  </a:ext>
                </a:extLst>
              </a:tr>
              <a:tr h="6009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регулярного контроля данных бухгалтерского учета, наличия и достоверности первичных документов бухгалтерского учета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3" marR="19053" marT="31345" marB="31345"/>
                </a:tc>
                <a:extLst>
                  <a:ext uri="{0D108BD9-81ED-4DB2-BD59-A6C34878D82A}">
                    <a16:rowId xmlns:a16="http://schemas.microsoft.com/office/drawing/2014/main" val="2726841888"/>
                  </a:ext>
                </a:extLst>
              </a:tr>
              <a:tr h="1153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регулярного контроля экономической обоснованности расходов в сферах с высоким коррупционным риском: обмен деловыми подарками, представительские расходы, благотворительные пожертвования, вознаграждения внешним консультантам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3" marR="19053" marT="31345" marB="31345"/>
                </a:tc>
                <a:extLst>
                  <a:ext uri="{0D108BD9-81ED-4DB2-BD59-A6C34878D82A}">
                    <a16:rowId xmlns:a16="http://schemas.microsoft.com/office/drawing/2014/main" val="1037832439"/>
                  </a:ext>
                </a:extLst>
              </a:tr>
              <a:tr h="32473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Привлечение экспертов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3" marR="19053" marT="31345" marB="3134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Периодическое проведение внешнего аудита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3" marR="19053" marT="31345" marB="31345"/>
                </a:tc>
                <a:extLst>
                  <a:ext uri="{0D108BD9-81ED-4DB2-BD59-A6C34878D82A}">
                    <a16:rowId xmlns:a16="http://schemas.microsoft.com/office/drawing/2014/main" val="3282998151"/>
                  </a:ext>
                </a:extLst>
              </a:tr>
              <a:tr h="8772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Привлечение внешних независимых экспертов при осуществлении хозяйственной деятельности организации и организации антикоррупционных мер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3" marR="19053" marT="31345" marB="31345"/>
                </a:tc>
                <a:extLst>
                  <a:ext uri="{0D108BD9-81ED-4DB2-BD59-A6C34878D82A}">
                    <a16:rowId xmlns:a16="http://schemas.microsoft.com/office/drawing/2014/main" val="912302869"/>
                  </a:ext>
                </a:extLst>
              </a:tr>
              <a:tr h="60098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результатов проводимой антикоррупционной работы и распространение отчетных материалов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3" marR="19053" marT="31345" marB="3134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регулярной оценки результатов работы по противодействию коррупции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3" marR="19053" marT="31345" marB="31345"/>
                </a:tc>
                <a:extLst>
                  <a:ext uri="{0D108BD9-81ED-4DB2-BD59-A6C34878D82A}">
                    <a16:rowId xmlns:a16="http://schemas.microsoft.com/office/drawing/2014/main" val="1142533953"/>
                  </a:ext>
                </a:extLst>
              </a:tr>
              <a:tr h="6009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и распространение отчетных материалов о проводимой работе и достигнутых результатах в сфере противодействия коррупции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3" marR="19053" marT="31345" marB="31345"/>
                </a:tc>
                <a:extLst>
                  <a:ext uri="{0D108BD9-81ED-4DB2-BD59-A6C34878D82A}">
                    <a16:rowId xmlns:a16="http://schemas.microsoft.com/office/drawing/2014/main" val="160712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3575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949285D7-8E37-4A51-B523-B30EA4E892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843158"/>
              </p:ext>
            </p:extLst>
          </p:nvPr>
        </p:nvGraphicFramePr>
        <p:xfrm>
          <a:off x="139148" y="119270"/>
          <a:ext cx="11857382" cy="67433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28691">
                  <a:extLst>
                    <a:ext uri="{9D8B030D-6E8A-4147-A177-3AD203B41FA5}">
                      <a16:colId xmlns:a16="http://schemas.microsoft.com/office/drawing/2014/main" val="599037126"/>
                    </a:ext>
                  </a:extLst>
                </a:gridCol>
                <a:gridCol w="5928691">
                  <a:extLst>
                    <a:ext uri="{9D8B030D-6E8A-4147-A177-3AD203B41FA5}">
                      <a16:colId xmlns:a16="http://schemas.microsoft.com/office/drawing/2014/main" val="3711481729"/>
                    </a:ext>
                  </a:extLst>
                </a:gridCol>
              </a:tblGrid>
              <a:tr h="43681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НОРМАТИВНЫЕ ПРАВОВЫЕ АКТЫ, УСТАНАВЛИВАЮЩИУ МЕРЫ ОТВЕТСТВЕННОСТИ ЗА СОВЕРШЕНИЕ КОРРУПЦИОННЫХ ПРАВОНАРУШЕНИЙ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57" marR="4695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621115"/>
                  </a:ext>
                </a:extLst>
              </a:tr>
              <a:tr h="655230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закон от 25 декабря 2008 г. № 273-ФЗ «О противодействии коррупции»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7" marR="469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Статья 12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Ограничения, налагаемые на гражданина, замещавшего должность государственной или муниципальной службы, при заключении им трудового или гражданско-правового договора.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57" marR="46957" marT="0" marB="0"/>
                </a:tc>
                <a:extLst>
                  <a:ext uri="{0D108BD9-81ED-4DB2-BD59-A6C34878D82A}">
                    <a16:rowId xmlns:a16="http://schemas.microsoft.com/office/drawing/2014/main" val="2735019828"/>
                  </a:ext>
                </a:extLst>
              </a:tr>
              <a:tr h="436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Статья 13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Ответственность физических лиц за коррупционные правонарушения.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57" marR="46957" marT="0" marB="0"/>
                </a:tc>
                <a:extLst>
                  <a:ext uri="{0D108BD9-81ED-4DB2-BD59-A6C34878D82A}">
                    <a16:rowId xmlns:a16="http://schemas.microsoft.com/office/drawing/2014/main" val="819405170"/>
                  </a:ext>
                </a:extLst>
              </a:tr>
              <a:tr h="436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Статья 13.3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Обязанность организаций принимать меры по предупреждению коррупции.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57" marR="46957" marT="0" marB="0"/>
                </a:tc>
                <a:extLst>
                  <a:ext uri="{0D108BD9-81ED-4DB2-BD59-A6C34878D82A}">
                    <a16:rowId xmlns:a16="http://schemas.microsoft.com/office/drawing/2014/main" val="2206039846"/>
                  </a:ext>
                </a:extLst>
              </a:tr>
              <a:tr h="436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Статья 14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Ответственность юридических лиц за коррупционные правонарушения.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57" marR="46957" marT="0" marB="0"/>
                </a:tc>
                <a:extLst>
                  <a:ext uri="{0D108BD9-81ED-4DB2-BD59-A6C34878D82A}">
                    <a16:rowId xmlns:a16="http://schemas.microsoft.com/office/drawing/2014/main" val="1266771175"/>
                  </a:ext>
                </a:extLst>
              </a:tr>
              <a:tr h="227847">
                <a:tc rowSpan="10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Уголовный кодекс Российской Федерации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57" marR="4695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Статья 159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Мошенничество.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57" marR="46957" marT="0" marB="0"/>
                </a:tc>
                <a:extLst>
                  <a:ext uri="{0D108BD9-81ED-4DB2-BD59-A6C34878D82A}">
                    <a16:rowId xmlns:a16="http://schemas.microsoft.com/office/drawing/2014/main" val="3666310013"/>
                  </a:ext>
                </a:extLst>
              </a:tr>
              <a:tr h="436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Статья 159.4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Мошенничество в сфере предпринимательской деятельности.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57" marR="46957" marT="0" marB="0"/>
                </a:tc>
                <a:extLst>
                  <a:ext uri="{0D108BD9-81ED-4DB2-BD59-A6C34878D82A}">
                    <a16:rowId xmlns:a16="http://schemas.microsoft.com/office/drawing/2014/main" val="127489303"/>
                  </a:ext>
                </a:extLst>
              </a:tr>
              <a:tr h="2278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/>
                        </a:rPr>
                        <a:t>Статья 201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Злоупотребление полномочиями.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57" marR="46957" marT="0" marB="0"/>
                </a:tc>
                <a:extLst>
                  <a:ext uri="{0D108BD9-81ED-4DB2-BD59-A6C34878D82A}">
                    <a16:rowId xmlns:a16="http://schemas.microsoft.com/office/drawing/2014/main" val="2350633235"/>
                  </a:ext>
                </a:extLst>
              </a:tr>
              <a:tr h="2278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/>
                        </a:rPr>
                        <a:t>Статья 204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Коммерческий подкуп.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57" marR="46957" marT="0" marB="0"/>
                </a:tc>
                <a:extLst>
                  <a:ext uri="{0D108BD9-81ED-4DB2-BD59-A6C34878D82A}">
                    <a16:rowId xmlns:a16="http://schemas.microsoft.com/office/drawing/2014/main" val="600795504"/>
                  </a:ext>
                </a:extLst>
              </a:tr>
              <a:tr h="2278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0"/>
                        </a:rPr>
                        <a:t>Статья 285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Злоупотребление должностными полномочиями.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57" marR="46957" marT="0" marB="0"/>
                </a:tc>
                <a:extLst>
                  <a:ext uri="{0D108BD9-81ED-4DB2-BD59-A6C34878D82A}">
                    <a16:rowId xmlns:a16="http://schemas.microsoft.com/office/drawing/2014/main" val="3522988982"/>
                  </a:ext>
                </a:extLst>
              </a:tr>
              <a:tr h="2278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1"/>
                        </a:rPr>
                        <a:t>Статья 290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Получение взятки.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57" marR="46957" marT="0" marB="0"/>
                </a:tc>
                <a:extLst>
                  <a:ext uri="{0D108BD9-81ED-4DB2-BD59-A6C34878D82A}">
                    <a16:rowId xmlns:a16="http://schemas.microsoft.com/office/drawing/2014/main" val="3375562015"/>
                  </a:ext>
                </a:extLst>
              </a:tr>
              <a:tr h="2278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2"/>
                        </a:rPr>
                        <a:t>Статья 291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Дача взятки.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57" marR="46957" marT="0" marB="0"/>
                </a:tc>
                <a:extLst>
                  <a:ext uri="{0D108BD9-81ED-4DB2-BD59-A6C34878D82A}">
                    <a16:rowId xmlns:a16="http://schemas.microsoft.com/office/drawing/2014/main" val="1227109930"/>
                  </a:ext>
                </a:extLst>
              </a:tr>
              <a:tr h="2278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3"/>
                        </a:rPr>
                        <a:t>Статья 291.1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Посредничество во взяточничестве.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57" marR="46957" marT="0" marB="0"/>
                </a:tc>
                <a:extLst>
                  <a:ext uri="{0D108BD9-81ED-4DB2-BD59-A6C34878D82A}">
                    <a16:rowId xmlns:a16="http://schemas.microsoft.com/office/drawing/2014/main" val="3652262948"/>
                  </a:ext>
                </a:extLst>
              </a:tr>
              <a:tr h="2278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4"/>
                        </a:rPr>
                        <a:t>Статья 292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Служебный подлог.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57" marR="46957" marT="0" marB="0"/>
                </a:tc>
                <a:extLst>
                  <a:ext uri="{0D108BD9-81ED-4DB2-BD59-A6C34878D82A}">
                    <a16:rowId xmlns:a16="http://schemas.microsoft.com/office/drawing/2014/main" val="1191334114"/>
                  </a:ext>
                </a:extLst>
              </a:tr>
              <a:tr h="2278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5"/>
                        </a:rPr>
                        <a:t>Статья 304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Провокация взятки либо коммерческого подкупа.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57" marR="46957" marT="0" marB="0"/>
                </a:tc>
                <a:extLst>
                  <a:ext uri="{0D108BD9-81ED-4DB2-BD59-A6C34878D82A}">
                    <a16:rowId xmlns:a16="http://schemas.microsoft.com/office/drawing/2014/main" val="4264970821"/>
                  </a:ext>
                </a:extLst>
              </a:tr>
              <a:tr h="227847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Кодекс Российской Федерации об административных правонарушениях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57" marR="4695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6"/>
                        </a:rPr>
                        <a:t>Статья 19.28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Незаконное вознаграждение от имени юридического лица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57" marR="46957" marT="0" marB="0"/>
                </a:tc>
                <a:extLst>
                  <a:ext uri="{0D108BD9-81ED-4DB2-BD59-A6C34878D82A}">
                    <a16:rowId xmlns:a16="http://schemas.microsoft.com/office/drawing/2014/main" val="2550312714"/>
                  </a:ext>
                </a:extLst>
              </a:tr>
              <a:tr h="8736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7"/>
                        </a:rPr>
                        <a:t>Статья 19.29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Незаконное привлечение к трудовой деятельности либо к выполнению работ или оказанию услуг государственного или муниципального служащего, либо бывшего государственного или муниципального служащего.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57" marR="46957" marT="0" marB="0"/>
                </a:tc>
                <a:extLst>
                  <a:ext uri="{0D108BD9-81ED-4DB2-BD59-A6C34878D82A}">
                    <a16:rowId xmlns:a16="http://schemas.microsoft.com/office/drawing/2014/main" val="1063126724"/>
                  </a:ext>
                </a:extLst>
              </a:tr>
              <a:tr h="637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Трудовой кодекс Российской Федерации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57" marR="4695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8"/>
                        </a:rPr>
                        <a:t>Статья 64.1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О заключении трудового договора с гражданами, замещавшими должности государственной или муниципальной службы.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57" marR="46957" marT="0" marB="0"/>
                </a:tc>
                <a:extLst>
                  <a:ext uri="{0D108BD9-81ED-4DB2-BD59-A6C34878D82A}">
                    <a16:rowId xmlns:a16="http://schemas.microsoft.com/office/drawing/2014/main" val="1028774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5027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756</Words>
  <Application>Microsoft Office PowerPoint</Application>
  <PresentationFormat>Широкоэкранный</PresentationFormat>
  <Paragraphs>63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Tw Cen MT</vt:lpstr>
      <vt:lpstr>Тема Office</vt:lpstr>
      <vt:lpstr>Антикоррупционная политика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Антикоррупционная политика</dc:title>
  <dc:creator>Пк</dc:creator>
  <cp:lastModifiedBy>Пк</cp:lastModifiedBy>
  <cp:revision>24</cp:revision>
  <dcterms:created xsi:type="dcterms:W3CDTF">2023-11-17T10:21:43Z</dcterms:created>
  <dcterms:modified xsi:type="dcterms:W3CDTF">2023-11-22T14:37:11Z</dcterms:modified>
</cp:coreProperties>
</file>