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78" r:id="rId2"/>
    <p:sldId id="274" r:id="rId3"/>
    <p:sldId id="277" r:id="rId4"/>
    <p:sldId id="297" r:id="rId5"/>
    <p:sldId id="298" r:id="rId6"/>
    <p:sldId id="299" r:id="rId7"/>
    <p:sldId id="300" r:id="rId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9152" autoAdjust="0"/>
  </p:normalViewPr>
  <p:slideViewPr>
    <p:cSldViewPr snapToGrid="0">
      <p:cViewPr varScale="1">
        <p:scale>
          <a:sx n="77" d="100"/>
          <a:sy n="77" d="100"/>
        </p:scale>
        <p:origin x="883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B527E1-9533-4BA2-BD09-CAC24D4F918C}" type="datetimeFigureOut">
              <a:rPr lang="ru-RU" smtClean="0"/>
              <a:t>22.11.2023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F8F87E-4C5F-454D-901C-A27082BD7BA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47118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34F8D21-714D-4DC6-8859-4E24C5B5A0A8}" type="slidenum">
              <a:rPr lang="ru-RU"/>
              <a:pPr/>
              <a:t>1</a:t>
            </a:fld>
            <a:endParaRPr lang="ru-RU"/>
          </a:p>
        </p:txBody>
      </p:sp>
      <p:sp>
        <p:nvSpPr>
          <p:cNvPr id="55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34786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3F8F87E-4C5F-454D-901C-A27082BD7BAC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49140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1C8153B-5216-4A6B-A43D-BEEA8EB7FF0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C737EE72-0CBB-4DEB-8F04-37990B2D344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FAACD43-5E44-4945-8742-9E309EB41E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607E4-5F51-49F1-95B5-541899867F63}" type="datetimeFigureOut">
              <a:rPr lang="ru-RU" smtClean="0"/>
              <a:t>22.11.2023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CEC025F-4372-49BE-9F88-18C19FED9D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A603E1D-E058-44C3-B97D-91E342E299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ECAA7-EA2E-48BB-BBA8-27ED90006C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45820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7FAC21C-BF31-4AF0-8D5D-CC0C90ECD7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3E1422D4-634C-4766-B255-F2C53282DB9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7D4E2E6-DDDA-4251-A108-19BB62481B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607E4-5F51-49F1-95B5-541899867F63}" type="datetimeFigureOut">
              <a:rPr lang="ru-RU" smtClean="0"/>
              <a:t>22.11.2023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66CA87A-309A-4FD6-8525-7AF231B457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090FD86-2007-419D-8E4B-1CAC6D5EC6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ECAA7-EA2E-48BB-BBA8-27ED90006C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89950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3E00D966-85D3-4BC9-9104-1CC51C405C2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7B3EA0CE-62B2-4B07-8ED3-AD4FB839125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AAF95F5-1096-4C22-8FF1-63C11B2999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607E4-5F51-49F1-95B5-541899867F63}" type="datetimeFigureOut">
              <a:rPr lang="ru-RU" smtClean="0"/>
              <a:t>22.11.2023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29287A6-BA5F-43CA-A729-FB8DF05D96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9CDAAD6-8CA1-4272-8743-4AA4A80FC6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ECAA7-EA2E-48BB-BBA8-27ED90006C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60462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99DD8FF-5374-413E-8CBB-F8C34AAA9F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E1B3A50-924F-4CA7-824A-99CAF67113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307FF9A-8237-4EFD-A2CE-6969797AB5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607E4-5F51-49F1-95B5-541899867F63}" type="datetimeFigureOut">
              <a:rPr lang="ru-RU" smtClean="0"/>
              <a:t>22.11.2023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C786568-8418-4904-BBE7-6A46AF58CB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DAA0035-AEE6-40FB-A6AA-E11BB1F312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ECAA7-EA2E-48BB-BBA8-27ED90006C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73390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D1B1798-E156-4F1A-9CF1-4BDAF504E9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2D4C0F64-EC64-4A3E-8C5F-D6B285738E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D63A5E1-7AB3-4AA1-BD84-251A5A267E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607E4-5F51-49F1-95B5-541899867F63}" type="datetimeFigureOut">
              <a:rPr lang="ru-RU" smtClean="0"/>
              <a:t>22.11.2023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556F351-982D-4DB9-933E-E5A109A558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789E29C-7795-450E-940F-75448EF55A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ECAA7-EA2E-48BB-BBA8-27ED90006C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68609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2C0C9B2-A582-4282-84B7-6AD7CFAADB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4CE9AB9-8697-42AF-8702-C033C5CF724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2BD79B09-C2D0-4EC6-B620-4EA2EAA6099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4483C72D-B9D0-4841-93AC-A341FC3143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607E4-5F51-49F1-95B5-541899867F63}" type="datetimeFigureOut">
              <a:rPr lang="ru-RU" smtClean="0"/>
              <a:t>22.11.2023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C49C026A-D3BF-4097-99B9-9D81DB3613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7A0D0ED1-371A-4AB0-A040-CE6C3C8029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ECAA7-EA2E-48BB-BBA8-27ED90006C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52992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01E22AA-2284-4685-8529-EBC9B55FA9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B5984BA6-48AB-4DE0-B70E-F9EA87E520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311F74D6-EA71-40DA-854B-BEF81A74B4F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3EE466BE-5DC1-44B0-82FF-5C6283BE0B3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AC7DB559-F187-4793-80D7-8BB96023180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77E24B42-9E99-4525-B25B-2A5661D381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607E4-5F51-49F1-95B5-541899867F63}" type="datetimeFigureOut">
              <a:rPr lang="ru-RU" smtClean="0"/>
              <a:t>22.11.2023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F0727900-953F-4815-9BFB-E8F0A113CC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FB5E754F-0183-4CAA-835B-59E36A2039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ECAA7-EA2E-48BB-BBA8-27ED90006C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70937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E647A4C-F00A-4662-B791-145F93F969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9234ACAB-05FA-4CDB-9815-DDB623342D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607E4-5F51-49F1-95B5-541899867F63}" type="datetimeFigureOut">
              <a:rPr lang="ru-RU" smtClean="0"/>
              <a:t>22.11.2023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96756D42-D6FF-4094-997E-7669AE81B6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0315F0F5-E2DA-4B67-B6C1-68AEE254AC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ECAA7-EA2E-48BB-BBA8-27ED90006C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42075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B2700457-1E25-4160-A765-CCAA870166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607E4-5F51-49F1-95B5-541899867F63}" type="datetimeFigureOut">
              <a:rPr lang="ru-RU" smtClean="0"/>
              <a:t>22.11.2023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96D7B0AF-5E11-432C-B775-35D02C03DC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599CB794-D7FF-4C0C-BC13-8D1723B63D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ECAA7-EA2E-48BB-BBA8-27ED90006C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01469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0DA3945-FA04-488C-8A81-D566A0260C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CA60BD7-46D1-4180-962D-3DBF1FFCC9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56AA76E7-9FCF-4915-907E-7A9113C3EC6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EAE75949-2EA7-41E2-8CE5-A14E9C35DB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607E4-5F51-49F1-95B5-541899867F63}" type="datetimeFigureOut">
              <a:rPr lang="ru-RU" smtClean="0"/>
              <a:t>22.11.2023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BF6EE70A-E472-48BC-A5F7-F29F93637E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6F677446-233C-4D1A-B856-2175A3273B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ECAA7-EA2E-48BB-BBA8-27ED90006C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75639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F4F1613-567B-4A60-81DC-0298CA0978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705B2B37-D73E-4004-BA9F-56B07B43C77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A1A58B44-5884-4645-BDA6-46D8188C62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A0B8681F-3B37-4909-BCC5-0686644E3B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607E4-5F51-49F1-95B5-541899867F63}" type="datetimeFigureOut">
              <a:rPr lang="ru-RU" smtClean="0"/>
              <a:t>22.11.2023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DFB13B06-9087-462A-98F5-BF9E0ECFAE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EEEA713F-4409-400B-A214-F21D55F79D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ECAA7-EA2E-48BB-BBA8-27ED90006C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99604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380B0A5-F863-43E7-8C51-DDD3C5B28A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9868DB05-991D-43F6-B0AF-E5BAD56A77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7FB9AA1-D987-426E-B4C7-A3C7BB64D7F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D607E4-5F51-49F1-95B5-541899867F63}" type="datetimeFigureOut">
              <a:rPr lang="ru-RU" smtClean="0"/>
              <a:t>22.11.2023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34CB6DA-CE63-4F63-8A61-CDDAB78109B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9653181-9CAA-445A-8568-09D30FA4EE9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AECAA7-EA2E-48BB-BBA8-27ED90006C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70371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consultantplus://offline/ref=4505EE718A2F04F6A15CEA88D0EC4E6AF28F90421872C6C39501610EA7C646F38D83E7938CC22214E5B231C974570549A742161ABD7ABE61y2QAL" TargetMode="External"/><Relationship Id="rId13" Type="http://schemas.openxmlformats.org/officeDocument/2006/relationships/hyperlink" Target="consultantplus://offline/ref=4505EE718A2F04F6A15CEA88D0EC4E6AF28F90421872C6C39501610EA7C646F38D83E79685CB2B47B4FD30953203164AA742151BA1y7QBL" TargetMode="External"/><Relationship Id="rId18" Type="http://schemas.openxmlformats.org/officeDocument/2006/relationships/hyperlink" Target="consultantplus://offline/ref=4505EE718A2F04F6A15CEA88D0EC4E6AF28897491E77C6C39501610EA7C646F38D83E7938BC22318B1E821CD3D000955A75D0919A37AyBQDL" TargetMode="External"/><Relationship Id="rId3" Type="http://schemas.openxmlformats.org/officeDocument/2006/relationships/hyperlink" Target="consultantplus://offline/ref=4505EE718A2F04F6A15CEA88D0EC4E6AF28F964E1D7BC6C39501610EA7C646F38D83E7938CC32112E5B231C974570549A742161ABD7ABE61y2QAL" TargetMode="External"/><Relationship Id="rId7" Type="http://schemas.openxmlformats.org/officeDocument/2006/relationships/hyperlink" Target="consultantplus://offline/ref=4505EE718A2F04F6A15CEA88D0EC4E6AF28F90421872C6C39501610EA7C646F38D83E7938EC72218B1E821CD3D000955A75D0919A37AyBQDL" TargetMode="External"/><Relationship Id="rId12" Type="http://schemas.openxmlformats.org/officeDocument/2006/relationships/hyperlink" Target="consultantplus://offline/ref=4505EE718A2F04F6A15CEA88D0EC4E6AF28F90421872C6C39501610EA7C646F38D83E79684C72B47B4FD30953203164AA742151BA1y7QBL" TargetMode="External"/><Relationship Id="rId17" Type="http://schemas.openxmlformats.org/officeDocument/2006/relationships/hyperlink" Target="consultantplus://offline/ref=4505EE718A2F04F6A15CEA88D0EC4E6AF28D944A1C76C6C39501610EA7C646F38D83E7918CCB2018B1E821CD3D000955A75D0919A37AyBQDL" TargetMode="External"/><Relationship Id="rId2" Type="http://schemas.openxmlformats.org/officeDocument/2006/relationships/hyperlink" Target="consultantplus://offline/ref=4505EE718A2F04F6A15CEA88D0EC4E6AF28F964E1D7BC6C39501610EA7C646F38D83E79084C87442A1EC689A311C094AB85E1719yAQ0L" TargetMode="External"/><Relationship Id="rId16" Type="http://schemas.openxmlformats.org/officeDocument/2006/relationships/hyperlink" Target="consultantplus://offline/ref=4505EE718A2F04F6A15CEA88D0EC4E6AF28D944A1C76C6C39501610EA7C646F38D83E7908AC12018B1E821CD3D000955A75D0919A37AyBQDL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consultantplus://offline/ref=4505EE718A2F04F6A15CEA88D0EC4E6AF28F90421872C6C39501610EA7C646F38D83E7938CC12613E4B231C974570549A742161ABD7ABE61y2QAL" TargetMode="External"/><Relationship Id="rId11" Type="http://schemas.openxmlformats.org/officeDocument/2006/relationships/hyperlink" Target="consultantplus://offline/ref=4505EE718A2F04F6A15CEA88D0EC4E6AF28F90421872C6C39501610EA7C646F38D83E7968AC52B47B4FD30953203164AA742151BA1y7QBL" TargetMode="External"/><Relationship Id="rId5" Type="http://schemas.openxmlformats.org/officeDocument/2006/relationships/hyperlink" Target="consultantplus://offline/ref=4505EE718A2F04F6A15CEA88D0EC4E6AF28F964E1D7BC6C39501610EA7C646F38D83E7938CC32112E6B231C974570549A742161ABD7ABE61y2QAL" TargetMode="External"/><Relationship Id="rId15" Type="http://schemas.openxmlformats.org/officeDocument/2006/relationships/hyperlink" Target="consultantplus://offline/ref=4505EE718A2F04F6A15CEA88D0EC4E6AF28F90421872C6C39501610EA7C646F38D83E7938CC2291BE2B231C974570549A742161ABD7ABE61y2QAL" TargetMode="External"/><Relationship Id="rId10" Type="http://schemas.openxmlformats.org/officeDocument/2006/relationships/hyperlink" Target="consultantplus://offline/ref=4505EE718A2F04F6A15CEA88D0EC4E6AF28F90421872C6C39501610EA7C646F38D83E7938CC22815E6B231C974570549A742161ABD7ABE61y2QAL" TargetMode="External"/><Relationship Id="rId4" Type="http://schemas.openxmlformats.org/officeDocument/2006/relationships/hyperlink" Target="consultantplus://offline/ref=4505EE718A2F04F6A15CEA88D0EC4E6AF28F964E1D7BC6C39501610EA7C646F38D83E79B8CC87442A1EC689A311C094AB85E1719yAQ0L" TargetMode="External"/><Relationship Id="rId9" Type="http://schemas.openxmlformats.org/officeDocument/2006/relationships/hyperlink" Target="consultantplus://offline/ref=4505EE718A2F04F6A15CEA88D0EC4E6AF28F90421872C6C39501610EA7C646F38D83E79689C32B47B4FD30953203164AA742151BA1y7QBL" TargetMode="External"/><Relationship Id="rId14" Type="http://schemas.openxmlformats.org/officeDocument/2006/relationships/hyperlink" Target="consultantplus://offline/ref=4505EE718A2F04F6A15CEA88D0EC4E6AF28F90421872C6C39501610EA7C646F38D83E7938CC22911E5B231C974570549A742161ABD7ABE61y2QA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4"/>
          <p:cNvSpPr>
            <a:spLocks noGrp="1" noChangeArrowheads="1"/>
          </p:cNvSpPr>
          <p:nvPr>
            <p:ph type="ctrTitle"/>
          </p:nvPr>
        </p:nvSpPr>
        <p:spPr>
          <a:xfrm>
            <a:off x="2166910" y="285730"/>
            <a:ext cx="7715304" cy="2571767"/>
          </a:xfrm>
        </p:spPr>
        <p:txBody>
          <a:bodyPr>
            <a:normAutofit/>
          </a:bodyPr>
          <a:lstStyle/>
          <a:p>
            <a:r>
              <a:rPr lang="ru-RU" sz="6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Антикоррупционная политика</a:t>
            </a:r>
          </a:p>
        </p:txBody>
      </p:sp>
      <p:pic>
        <p:nvPicPr>
          <p:cNvPr id="1029" name="Picture 5" descr="http://kerch.fm/images/stories/2011_01/full_stop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10381" y="3071811"/>
            <a:ext cx="3574297" cy="3550469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/>
        </p:nvSpPr>
        <p:spPr>
          <a:xfrm>
            <a:off x="360485" y="1022567"/>
            <a:ext cx="11482753" cy="5413402"/>
          </a:xfrm>
          <a:prstGeom prst="rect">
            <a:avLst/>
          </a:prstGeom>
          <a:ln w="19050">
            <a:solidFill>
              <a:schemeClr val="accent2">
                <a:lumMod val="75000"/>
              </a:schemeClr>
            </a:solidFill>
          </a:ln>
        </p:spPr>
        <p:txBody>
          <a:bodyPr anchor="ctr">
            <a:noAutofit/>
          </a:bodyPr>
          <a:lstStyle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5000" kern="1200" cap="all" spc="100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indent="457200">
              <a:lnSpc>
                <a:spcPct val="100000"/>
              </a:lnSpc>
            </a:pPr>
            <a:r>
              <a:rPr lang="ru-RU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Коррупция:</a:t>
            </a:r>
            <a:b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а) </a:t>
            </a:r>
            <a:r>
              <a:rPr lang="ru-RU" sz="20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злоупотребление служебным положением, дача взятки, получение взятки, злоупотребление полномочиями, коммерческий подкуп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либо иное незаконное использование физическим лицом своего должностного положения вопреки законным интересам общества и государства в целях получения выгоды в виде денег, ценностей, иного имущества или услуг имущественного характера, иных имущественных прав для себя или для третьих лиц либо незаконное предоставление такой выгоды указанному лицу другими физическими лицами.</a:t>
            </a:r>
            <a:b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б) совершение деяний, указанных в подпункте "а" настоящего пункта, от имени или в интересах юридического лица.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360485" y="332320"/>
            <a:ext cx="694455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Ст. 1 Федерального закона от 25.12.2008 г. № 273-ФЗ </a:t>
            </a:r>
          </a:p>
        </p:txBody>
      </p:sp>
    </p:spTree>
    <p:extLst>
      <p:ext uri="{BB962C8B-B14F-4D97-AF65-F5344CB8AC3E}">
        <p14:creationId xmlns:p14="http://schemas.microsoft.com/office/powerpoint/2010/main" val="10890230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182880" y="621631"/>
            <a:ext cx="11804072" cy="2227083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5000" kern="1200" cap="all" spc="100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indent="457200" algn="just">
              <a:lnSpc>
                <a:spcPct val="100000"/>
              </a:lnSpc>
            </a:pPr>
            <a:r>
              <a:rPr lang="ru-RU" sz="185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Противодействие коррупции </a:t>
            </a:r>
            <a:r>
              <a:rPr lang="ru-RU" sz="18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деятельность федеральных органов государственной власти, органов государственной власти субъектов Российской Федерации, органов местного самоуправления, институтов гражданского общества, организаций и физических лиц в пределах их полномочий:</a:t>
            </a:r>
          </a:p>
        </p:txBody>
      </p:sp>
      <p:sp>
        <p:nvSpPr>
          <p:cNvPr id="3" name="Объект 2"/>
          <p:cNvSpPr txBox="1">
            <a:spLocks/>
          </p:cNvSpPr>
          <p:nvPr/>
        </p:nvSpPr>
        <p:spPr>
          <a:xfrm>
            <a:off x="182880" y="2503318"/>
            <a:ext cx="11804072" cy="3847606"/>
          </a:xfrm>
          <a:prstGeom prst="rect">
            <a:avLst/>
          </a:prstGeom>
          <a:ln w="19050">
            <a:solidFill>
              <a:schemeClr val="accent2">
                <a:lumMod val="75000"/>
              </a:schemeClr>
            </a:solidFill>
          </a:ln>
        </p:spPr>
        <p:txBody>
          <a:bodyPr anchor="ctr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Tw Cen MT" panose="020B0602020104020603" pitchFamily="34" charset="0"/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а) по предупреждению коррупции, в том числе по выявлению и последующему устранению причин коррупции (</a:t>
            </a:r>
            <a:r>
              <a:rPr lang="ru-RU" sz="20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профилактика коррупции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marL="0" indent="0">
              <a:buFont typeface="Tw Cen MT" panose="020B0602020104020603" pitchFamily="34" charset="0"/>
              <a:buNone/>
            </a:pPr>
            <a:b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б) по выявлению, предупреждению, пресечению, раскрытию и расследованию коррупционных правонарушений (</a:t>
            </a:r>
            <a:r>
              <a:rPr lang="ru-RU" sz="20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борьба с коррупцией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marL="0" indent="0">
              <a:buFont typeface="Tw Cen MT" panose="020B0602020104020603" pitchFamily="34" charset="0"/>
              <a:buNone/>
            </a:pPr>
            <a:b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в) по минимизации и (или) ликвидации последствий коррупционных правонарушений.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18793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>
            <a:extLst>
              <a:ext uri="{FF2B5EF4-FFF2-40B4-BE49-F238E27FC236}">
                <a16:creationId xmlns:a16="http://schemas.microsoft.com/office/drawing/2014/main" id="{838CA074-7941-4125-99A9-670D2E326A0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2017248"/>
              </p:ext>
            </p:extLst>
          </p:nvPr>
        </p:nvGraphicFramePr>
        <p:xfrm>
          <a:off x="170821" y="291402"/>
          <a:ext cx="11585750" cy="629026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792875">
                  <a:extLst>
                    <a:ext uri="{9D8B030D-6E8A-4147-A177-3AD203B41FA5}">
                      <a16:colId xmlns:a16="http://schemas.microsoft.com/office/drawing/2014/main" val="2069921057"/>
                    </a:ext>
                  </a:extLst>
                </a:gridCol>
                <a:gridCol w="5792875">
                  <a:extLst>
                    <a:ext uri="{9D8B030D-6E8A-4147-A177-3AD203B41FA5}">
                      <a16:colId xmlns:a16="http://schemas.microsoft.com/office/drawing/2014/main" val="2645836775"/>
                    </a:ext>
                  </a:extLst>
                </a:gridCol>
              </a:tblGrid>
              <a:tr h="622971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Примерный перечень антикоррупционных мероприятий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370" marR="39370" marT="64770" marB="6477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81076538"/>
                  </a:ext>
                </a:extLst>
              </a:tr>
              <a:tr h="48875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Направление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370" marR="39370" marT="64770" marB="6477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Мероприятие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370" marR="39370" marT="64770" marB="64770"/>
                </a:tc>
                <a:extLst>
                  <a:ext uri="{0D108BD9-81ED-4DB2-BD59-A6C34878D82A}">
                    <a16:rowId xmlns:a16="http://schemas.microsoft.com/office/drawing/2014/main" val="1600108105"/>
                  </a:ext>
                </a:extLst>
              </a:tr>
              <a:tr h="821416">
                <a:tc rowSpan="5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Нормативное обеспечение, закрепление стандартов поведения и декларация намерений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370" marR="39370" marT="64770" marB="6477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Разработка и принятие кодекса этики и служебного поведения работников организации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370" marR="39370" marT="64770" marB="64770"/>
                </a:tc>
                <a:extLst>
                  <a:ext uri="{0D108BD9-81ED-4DB2-BD59-A6C34878D82A}">
                    <a16:rowId xmlns:a16="http://schemas.microsoft.com/office/drawing/2014/main" val="2649301394"/>
                  </a:ext>
                </a:extLst>
              </a:tr>
              <a:tr h="82141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Разработка и внедрение положения о конфликте интересов, декларации о конфликте интересов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370" marR="39370" marT="64770" marB="64770"/>
                </a:tc>
                <a:extLst>
                  <a:ext uri="{0D108BD9-81ED-4DB2-BD59-A6C34878D82A}">
                    <a16:rowId xmlns:a16="http://schemas.microsoft.com/office/drawing/2014/main" val="2138563081"/>
                  </a:ext>
                </a:extLst>
              </a:tr>
              <a:tr h="115408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Разработка и принятие правил, регламентирующих вопросы обмена деловыми подарками и знаками делового гостеприимства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370" marR="39370" marT="64770" marB="64770"/>
                </a:tc>
                <a:extLst>
                  <a:ext uri="{0D108BD9-81ED-4DB2-BD59-A6C34878D82A}">
                    <a16:rowId xmlns:a16="http://schemas.microsoft.com/office/drawing/2014/main" val="2835855907"/>
                  </a:ext>
                </a:extLst>
              </a:tr>
              <a:tr h="115408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Введение в договоры, связанные с хозяйственной деятельностью организации, стандартной антикоррупционной оговорки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370" marR="39370" marT="64770" marB="64770"/>
                </a:tc>
                <a:extLst>
                  <a:ext uri="{0D108BD9-81ED-4DB2-BD59-A6C34878D82A}">
                    <a16:rowId xmlns:a16="http://schemas.microsoft.com/office/drawing/2014/main" val="2489003765"/>
                  </a:ext>
                </a:extLst>
              </a:tr>
              <a:tr h="122755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Введение антикоррупционных положений в трудовые договора работников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370" marR="39370" marT="64770" marB="64770"/>
                </a:tc>
                <a:extLst>
                  <a:ext uri="{0D108BD9-81ED-4DB2-BD59-A6C34878D82A}">
                    <a16:rowId xmlns:a16="http://schemas.microsoft.com/office/drawing/2014/main" val="36785197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920635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>
            <a:extLst>
              <a:ext uri="{FF2B5EF4-FFF2-40B4-BE49-F238E27FC236}">
                <a16:creationId xmlns:a16="http://schemas.microsoft.com/office/drawing/2014/main" id="{9FF27F6B-A26E-4879-B45E-FB0864B53AA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2293786"/>
              </p:ext>
            </p:extLst>
          </p:nvPr>
        </p:nvGraphicFramePr>
        <p:xfrm>
          <a:off x="281354" y="218661"/>
          <a:ext cx="11662787" cy="652006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717319">
                  <a:extLst>
                    <a:ext uri="{9D8B030D-6E8A-4147-A177-3AD203B41FA5}">
                      <a16:colId xmlns:a16="http://schemas.microsoft.com/office/drawing/2014/main" val="3981327334"/>
                    </a:ext>
                  </a:extLst>
                </a:gridCol>
                <a:gridCol w="5945468">
                  <a:extLst>
                    <a:ext uri="{9D8B030D-6E8A-4147-A177-3AD203B41FA5}">
                      <a16:colId xmlns:a16="http://schemas.microsoft.com/office/drawing/2014/main" val="52175270"/>
                    </a:ext>
                  </a:extLst>
                </a:gridCol>
              </a:tblGrid>
              <a:tr h="1199165">
                <a:tc rowSpan="6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Разработка и введение специальных антикоррупционных процедур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254" marR="24254" marT="39901" marB="39901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Введение процедуры информирования работниками работодателя о случаях склонения их к совершению коррупционных нарушений и порядка рассмотрения таких сообщений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254" marR="24254" marT="39901" marB="39901"/>
                </a:tc>
                <a:extLst>
                  <a:ext uri="{0D108BD9-81ED-4DB2-BD59-A6C34878D82A}">
                    <a16:rowId xmlns:a16="http://schemas.microsoft.com/office/drawing/2014/main" val="565855041"/>
                  </a:ext>
                </a:extLst>
              </a:tr>
              <a:tr h="159047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Введение процедуры информирования работодателя о ставшей известной работнику информации о случаях совершения коррупционных правонарушений другими работниками, контрагентами организации или иными лицами и порядка рассмотрения таких сообщений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254" marR="24254" marT="39901" marB="39901"/>
                </a:tc>
                <a:extLst>
                  <a:ext uri="{0D108BD9-81ED-4DB2-BD59-A6C34878D82A}">
                    <a16:rowId xmlns:a16="http://schemas.microsoft.com/office/drawing/2014/main" val="566466223"/>
                  </a:ext>
                </a:extLst>
              </a:tr>
              <a:tr h="95126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Введение процедуры информирования работниками работодателя о возникновении конфликта интересов и порядка урегулирования выявленного конфликта интересов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254" marR="24254" marT="39901" marB="39901"/>
                </a:tc>
                <a:extLst>
                  <a:ext uri="{0D108BD9-81ED-4DB2-BD59-A6C34878D82A}">
                    <a16:rowId xmlns:a16="http://schemas.microsoft.com/office/drawing/2014/main" val="2211172223"/>
                  </a:ext>
                </a:extLst>
              </a:tr>
              <a:tr h="95126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Введение процедур защиты работников, сообщивших о коррупционных правонарушениях в деятельности организации, от формальных и неформальных санкций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254" marR="24254" marT="39901" marB="39901"/>
                </a:tc>
                <a:extLst>
                  <a:ext uri="{0D108BD9-81ED-4DB2-BD59-A6C34878D82A}">
                    <a16:rowId xmlns:a16="http://schemas.microsoft.com/office/drawing/2014/main" val="71849019"/>
                  </a:ext>
                </a:extLst>
              </a:tr>
              <a:tr h="119916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Проведение периодической оценки коррупционных рисков в целях выявления сфер деятельности организации, наиболее подверженных таким рискам, и разработки соответствующих антикоррупционных мер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254" marR="24254" marT="39901" marB="39901"/>
                </a:tc>
                <a:extLst>
                  <a:ext uri="{0D108BD9-81ED-4DB2-BD59-A6C34878D82A}">
                    <a16:rowId xmlns:a16="http://schemas.microsoft.com/office/drawing/2014/main" val="2770732891"/>
                  </a:ext>
                </a:extLst>
              </a:tr>
              <a:tr h="62873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Ротация работников, занимающих должности, связанные с высоким коррупционным риском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254" marR="24254" marT="39901" marB="39901"/>
                </a:tc>
                <a:extLst>
                  <a:ext uri="{0D108BD9-81ED-4DB2-BD59-A6C34878D82A}">
                    <a16:rowId xmlns:a16="http://schemas.microsoft.com/office/drawing/2014/main" val="29683600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114916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>
            <a:extLst>
              <a:ext uri="{FF2B5EF4-FFF2-40B4-BE49-F238E27FC236}">
                <a16:creationId xmlns:a16="http://schemas.microsoft.com/office/drawing/2014/main" id="{D7D58FF6-A59C-4D02-94DC-47C03178B6E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6763326"/>
              </p:ext>
            </p:extLst>
          </p:nvPr>
        </p:nvGraphicFramePr>
        <p:xfrm>
          <a:off x="188842" y="122004"/>
          <a:ext cx="11817626" cy="656703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908813">
                  <a:extLst>
                    <a:ext uri="{9D8B030D-6E8A-4147-A177-3AD203B41FA5}">
                      <a16:colId xmlns:a16="http://schemas.microsoft.com/office/drawing/2014/main" val="1902462895"/>
                    </a:ext>
                  </a:extLst>
                </a:gridCol>
                <a:gridCol w="5908813">
                  <a:extLst>
                    <a:ext uri="{9D8B030D-6E8A-4147-A177-3AD203B41FA5}">
                      <a16:colId xmlns:a16="http://schemas.microsoft.com/office/drawing/2014/main" val="2232425661"/>
                    </a:ext>
                  </a:extLst>
                </a:gridCol>
              </a:tblGrid>
              <a:tr h="877225">
                <a:tc rowSpan="3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Обучение и информирование работников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053" marR="19053" marT="31345" marB="31345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Ежегодное ознакомление работников под роспись с нормативными документами, регламентирующими вопросы предупреждения и противодействия коррупции в организации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053" marR="19053" marT="31345" marB="31345"/>
                </a:tc>
                <a:extLst>
                  <a:ext uri="{0D108BD9-81ED-4DB2-BD59-A6C34878D82A}">
                    <a16:rowId xmlns:a16="http://schemas.microsoft.com/office/drawing/2014/main" val="1421324658"/>
                  </a:ext>
                </a:extLst>
              </a:tr>
              <a:tr h="60098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Проведение обучающих мероприятий по вопросам профилактики и противодействия коррупции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053" marR="19053" marT="31345" marB="31345"/>
                </a:tc>
                <a:extLst>
                  <a:ext uri="{0D108BD9-81ED-4DB2-BD59-A6C34878D82A}">
                    <a16:rowId xmlns:a16="http://schemas.microsoft.com/office/drawing/2014/main" val="3595345735"/>
                  </a:ext>
                </a:extLst>
              </a:tr>
              <a:tr h="60098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Организация индивидуального консультирования работников по вопросам применения (соблюдения) антикоррупционных стандартов и процедур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053" marR="19053" marT="31345" marB="31345"/>
                </a:tc>
                <a:extLst>
                  <a:ext uri="{0D108BD9-81ED-4DB2-BD59-A6C34878D82A}">
                    <a16:rowId xmlns:a16="http://schemas.microsoft.com/office/drawing/2014/main" val="2108821958"/>
                  </a:ext>
                </a:extLst>
              </a:tr>
              <a:tr h="329476">
                <a:tc rowSpan="3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Обеспечение соответствия системы внутреннего контроля и аудита организации требованиям антикоррупционной политики организации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053" marR="19053" marT="31345" marB="31345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Осуществление регулярного контроля соблюдения внутренних процедур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053" marR="19053" marT="31345" marB="31345"/>
                </a:tc>
                <a:extLst>
                  <a:ext uri="{0D108BD9-81ED-4DB2-BD59-A6C34878D82A}">
                    <a16:rowId xmlns:a16="http://schemas.microsoft.com/office/drawing/2014/main" val="404692964"/>
                  </a:ext>
                </a:extLst>
              </a:tr>
              <a:tr h="60098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Осуществление регулярного контроля данных бухгалтерского учета, наличия и достоверности первичных документов бухгалтерского учета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053" marR="19053" marT="31345" marB="31345"/>
                </a:tc>
                <a:extLst>
                  <a:ext uri="{0D108BD9-81ED-4DB2-BD59-A6C34878D82A}">
                    <a16:rowId xmlns:a16="http://schemas.microsoft.com/office/drawing/2014/main" val="2726841888"/>
                  </a:ext>
                </a:extLst>
              </a:tr>
              <a:tr h="115347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Осуществление регулярного контроля экономической обоснованности расходов в сферах с высоким коррупционным риском: обмен деловыми подарками, представительские расходы, благотворительные пожертвования, вознаграждения внешним консультантам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053" marR="19053" marT="31345" marB="31345"/>
                </a:tc>
                <a:extLst>
                  <a:ext uri="{0D108BD9-81ED-4DB2-BD59-A6C34878D82A}">
                    <a16:rowId xmlns:a16="http://schemas.microsoft.com/office/drawing/2014/main" val="1037832439"/>
                  </a:ext>
                </a:extLst>
              </a:tr>
              <a:tr h="324735">
                <a:tc row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Привлечение экспертов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053" marR="19053" marT="31345" marB="31345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Периодическое проведение внешнего аудита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053" marR="19053" marT="31345" marB="31345"/>
                </a:tc>
                <a:extLst>
                  <a:ext uri="{0D108BD9-81ED-4DB2-BD59-A6C34878D82A}">
                    <a16:rowId xmlns:a16="http://schemas.microsoft.com/office/drawing/2014/main" val="3282998151"/>
                  </a:ext>
                </a:extLst>
              </a:tr>
              <a:tr h="87722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Привлечение внешних независимых экспертов при осуществлении хозяйственной деятельности организации и организации антикоррупционных мер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053" marR="19053" marT="31345" marB="31345"/>
                </a:tc>
                <a:extLst>
                  <a:ext uri="{0D108BD9-81ED-4DB2-BD59-A6C34878D82A}">
                    <a16:rowId xmlns:a16="http://schemas.microsoft.com/office/drawing/2014/main" val="912302869"/>
                  </a:ext>
                </a:extLst>
              </a:tr>
              <a:tr h="600980">
                <a:tc row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Оценка результатов проводимой антикоррупционной работы и распространение отчетных материалов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053" marR="19053" marT="31345" marB="31345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Проведение регулярной оценки результатов работы по противодействию коррупции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053" marR="19053" marT="31345" marB="31345"/>
                </a:tc>
                <a:extLst>
                  <a:ext uri="{0D108BD9-81ED-4DB2-BD59-A6C34878D82A}">
                    <a16:rowId xmlns:a16="http://schemas.microsoft.com/office/drawing/2014/main" val="1142533953"/>
                  </a:ext>
                </a:extLst>
              </a:tr>
              <a:tr h="60098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Подготовка и распространение отчетных материалов о проводимой работе и достигнутых результатах в сфере противодействия коррупции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053" marR="19053" marT="31345" marB="31345"/>
                </a:tc>
                <a:extLst>
                  <a:ext uri="{0D108BD9-81ED-4DB2-BD59-A6C34878D82A}">
                    <a16:rowId xmlns:a16="http://schemas.microsoft.com/office/drawing/2014/main" val="16071200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835751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>
            <a:extLst>
              <a:ext uri="{FF2B5EF4-FFF2-40B4-BE49-F238E27FC236}">
                <a16:creationId xmlns:a16="http://schemas.microsoft.com/office/drawing/2014/main" id="{949285D7-8E37-4A51-B523-B30EA4E8921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7843158"/>
              </p:ext>
            </p:extLst>
          </p:nvPr>
        </p:nvGraphicFramePr>
        <p:xfrm>
          <a:off x="139148" y="119270"/>
          <a:ext cx="11857382" cy="674333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928691">
                  <a:extLst>
                    <a:ext uri="{9D8B030D-6E8A-4147-A177-3AD203B41FA5}">
                      <a16:colId xmlns:a16="http://schemas.microsoft.com/office/drawing/2014/main" val="599037126"/>
                    </a:ext>
                  </a:extLst>
                </a:gridCol>
                <a:gridCol w="5928691">
                  <a:extLst>
                    <a:ext uri="{9D8B030D-6E8A-4147-A177-3AD203B41FA5}">
                      <a16:colId xmlns:a16="http://schemas.microsoft.com/office/drawing/2014/main" val="3711481729"/>
                    </a:ext>
                  </a:extLst>
                </a:gridCol>
              </a:tblGrid>
              <a:tr h="436819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НОРМАТИВНЫЕ ПРАВОВЫЕ АКТЫ, УСТАНАВЛИВАЮЩИУ МЕРЫ ОТВЕТСТВЕННОСТИ ЗА СОВЕРШЕНИЕ КОРРУПЦИОННЫХ ПРАВОНАРУШЕНИЙ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957" marR="46957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42621115"/>
                  </a:ext>
                </a:extLst>
              </a:tr>
              <a:tr h="655230">
                <a:tc rowSpan="4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Федеральный закон от 25 декабря 2008 г. № 273-ФЗ «О противодействии коррупции»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957" marR="4695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2"/>
                        </a:rPr>
                        <a:t>Статья 12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Ограничения, налагаемые на гражданина, замещавшего должность государственной или муниципальной службы, при заключении им трудового или гражданско-правового договора.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957" marR="46957" marT="0" marB="0"/>
                </a:tc>
                <a:extLst>
                  <a:ext uri="{0D108BD9-81ED-4DB2-BD59-A6C34878D82A}">
                    <a16:rowId xmlns:a16="http://schemas.microsoft.com/office/drawing/2014/main" val="2735019828"/>
                  </a:ext>
                </a:extLst>
              </a:tr>
              <a:tr h="43681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3"/>
                        </a:rPr>
                        <a:t>Статья 13</a:t>
                      </a: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Ответственность физических лиц за коррупционные правонарушения.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957" marR="46957" marT="0" marB="0"/>
                </a:tc>
                <a:extLst>
                  <a:ext uri="{0D108BD9-81ED-4DB2-BD59-A6C34878D82A}">
                    <a16:rowId xmlns:a16="http://schemas.microsoft.com/office/drawing/2014/main" val="819405170"/>
                  </a:ext>
                </a:extLst>
              </a:tr>
              <a:tr h="43681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4"/>
                        </a:rPr>
                        <a:t>Статья 13.3</a:t>
                      </a: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Обязанность организаций принимать меры по предупреждению коррупции.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957" marR="46957" marT="0" marB="0"/>
                </a:tc>
                <a:extLst>
                  <a:ext uri="{0D108BD9-81ED-4DB2-BD59-A6C34878D82A}">
                    <a16:rowId xmlns:a16="http://schemas.microsoft.com/office/drawing/2014/main" val="2206039846"/>
                  </a:ext>
                </a:extLst>
              </a:tr>
              <a:tr h="43681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5"/>
                        </a:rPr>
                        <a:t>Статья 14</a:t>
                      </a: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Ответственность юридических лиц за коррупционные правонарушения.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957" marR="46957" marT="0" marB="0"/>
                </a:tc>
                <a:extLst>
                  <a:ext uri="{0D108BD9-81ED-4DB2-BD59-A6C34878D82A}">
                    <a16:rowId xmlns:a16="http://schemas.microsoft.com/office/drawing/2014/main" val="1266771175"/>
                  </a:ext>
                </a:extLst>
              </a:tr>
              <a:tr h="227847">
                <a:tc rowSpan="10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Уголовный кодекс Российской Федерации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957" marR="46957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6"/>
                        </a:rPr>
                        <a:t>Статья 159</a:t>
                      </a: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Мошенничество.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957" marR="46957" marT="0" marB="0"/>
                </a:tc>
                <a:extLst>
                  <a:ext uri="{0D108BD9-81ED-4DB2-BD59-A6C34878D82A}">
                    <a16:rowId xmlns:a16="http://schemas.microsoft.com/office/drawing/2014/main" val="3666310013"/>
                  </a:ext>
                </a:extLst>
              </a:tr>
              <a:tr h="43681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7"/>
                        </a:rPr>
                        <a:t>Статья 159.4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Мошенничество в сфере предпринимательской деятельности.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957" marR="46957" marT="0" marB="0"/>
                </a:tc>
                <a:extLst>
                  <a:ext uri="{0D108BD9-81ED-4DB2-BD59-A6C34878D82A}">
                    <a16:rowId xmlns:a16="http://schemas.microsoft.com/office/drawing/2014/main" val="127489303"/>
                  </a:ext>
                </a:extLst>
              </a:tr>
              <a:tr h="22784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8"/>
                        </a:rPr>
                        <a:t>Статья 201</a:t>
                      </a: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Злоупотребление полномочиями.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957" marR="46957" marT="0" marB="0"/>
                </a:tc>
                <a:extLst>
                  <a:ext uri="{0D108BD9-81ED-4DB2-BD59-A6C34878D82A}">
                    <a16:rowId xmlns:a16="http://schemas.microsoft.com/office/drawing/2014/main" val="2350633235"/>
                  </a:ext>
                </a:extLst>
              </a:tr>
              <a:tr h="22784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9"/>
                        </a:rPr>
                        <a:t>Статья 204</a:t>
                      </a: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Коммерческий подкуп.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957" marR="46957" marT="0" marB="0"/>
                </a:tc>
                <a:extLst>
                  <a:ext uri="{0D108BD9-81ED-4DB2-BD59-A6C34878D82A}">
                    <a16:rowId xmlns:a16="http://schemas.microsoft.com/office/drawing/2014/main" val="600795504"/>
                  </a:ext>
                </a:extLst>
              </a:tr>
              <a:tr h="22784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10"/>
                        </a:rPr>
                        <a:t>Статья 285</a:t>
                      </a: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Злоупотребление должностными полномочиями.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957" marR="46957" marT="0" marB="0"/>
                </a:tc>
                <a:extLst>
                  <a:ext uri="{0D108BD9-81ED-4DB2-BD59-A6C34878D82A}">
                    <a16:rowId xmlns:a16="http://schemas.microsoft.com/office/drawing/2014/main" val="3522988982"/>
                  </a:ext>
                </a:extLst>
              </a:tr>
              <a:tr h="22784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11"/>
                        </a:rPr>
                        <a:t>Статья 290</a:t>
                      </a: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Получение взятки.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957" marR="46957" marT="0" marB="0"/>
                </a:tc>
                <a:extLst>
                  <a:ext uri="{0D108BD9-81ED-4DB2-BD59-A6C34878D82A}">
                    <a16:rowId xmlns:a16="http://schemas.microsoft.com/office/drawing/2014/main" val="3375562015"/>
                  </a:ext>
                </a:extLst>
              </a:tr>
              <a:tr h="22784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12"/>
                        </a:rPr>
                        <a:t>Статья 291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Дача взятки.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957" marR="46957" marT="0" marB="0"/>
                </a:tc>
                <a:extLst>
                  <a:ext uri="{0D108BD9-81ED-4DB2-BD59-A6C34878D82A}">
                    <a16:rowId xmlns:a16="http://schemas.microsoft.com/office/drawing/2014/main" val="1227109930"/>
                  </a:ext>
                </a:extLst>
              </a:tr>
              <a:tr h="22784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13"/>
                        </a:rPr>
                        <a:t>Статья 291.1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Посредничество во взяточничестве.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957" marR="46957" marT="0" marB="0"/>
                </a:tc>
                <a:extLst>
                  <a:ext uri="{0D108BD9-81ED-4DB2-BD59-A6C34878D82A}">
                    <a16:rowId xmlns:a16="http://schemas.microsoft.com/office/drawing/2014/main" val="3652262948"/>
                  </a:ext>
                </a:extLst>
              </a:tr>
              <a:tr h="22784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14"/>
                        </a:rPr>
                        <a:t>Статья 292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Служебный подлог.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957" marR="46957" marT="0" marB="0"/>
                </a:tc>
                <a:extLst>
                  <a:ext uri="{0D108BD9-81ED-4DB2-BD59-A6C34878D82A}">
                    <a16:rowId xmlns:a16="http://schemas.microsoft.com/office/drawing/2014/main" val="1191334114"/>
                  </a:ext>
                </a:extLst>
              </a:tr>
              <a:tr h="22784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15"/>
                        </a:rPr>
                        <a:t>Статья 304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Провокация взятки либо коммерческого подкупа.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957" marR="46957" marT="0" marB="0"/>
                </a:tc>
                <a:extLst>
                  <a:ext uri="{0D108BD9-81ED-4DB2-BD59-A6C34878D82A}">
                    <a16:rowId xmlns:a16="http://schemas.microsoft.com/office/drawing/2014/main" val="4264970821"/>
                  </a:ext>
                </a:extLst>
              </a:tr>
              <a:tr h="227847">
                <a:tc row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Кодекс Российской Федерации об административных правонарушениях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957" marR="46957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16"/>
                        </a:rPr>
                        <a:t>Статья 19.28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Незаконное вознаграждение от имени юридического лица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957" marR="46957" marT="0" marB="0"/>
                </a:tc>
                <a:extLst>
                  <a:ext uri="{0D108BD9-81ED-4DB2-BD59-A6C34878D82A}">
                    <a16:rowId xmlns:a16="http://schemas.microsoft.com/office/drawing/2014/main" val="2550312714"/>
                  </a:ext>
                </a:extLst>
              </a:tr>
              <a:tr h="87363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17"/>
                        </a:rPr>
                        <a:t>Статья 19.29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Незаконное привлечение к трудовой деятельности либо к выполнению работ или оказанию услуг государственного или муниципального служащего, либо бывшего государственного или муниципального служащего.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957" marR="46957" marT="0" marB="0"/>
                </a:tc>
                <a:extLst>
                  <a:ext uri="{0D108BD9-81ED-4DB2-BD59-A6C34878D82A}">
                    <a16:rowId xmlns:a16="http://schemas.microsoft.com/office/drawing/2014/main" val="1063126724"/>
                  </a:ext>
                </a:extLst>
              </a:tr>
              <a:tr h="63797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Трудовой кодекс Российской Федерации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957" marR="46957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18"/>
                        </a:rPr>
                        <a:t>Статья 64.1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О заключении трудового договора с гражданами, замещавшими должности государственной или муниципальной службы.</a:t>
                      </a:r>
                    </a:p>
                    <a:p>
                      <a:pPr indent="342900"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957" marR="46957" marT="0" marB="0"/>
                </a:tc>
                <a:extLst>
                  <a:ext uri="{0D108BD9-81ED-4DB2-BD59-A6C34878D82A}">
                    <a16:rowId xmlns:a16="http://schemas.microsoft.com/office/drawing/2014/main" val="10287746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7250272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203</TotalTime>
  <Words>756</Words>
  <Application>Microsoft Office PowerPoint</Application>
  <PresentationFormat>Широкоэкранный</PresentationFormat>
  <Paragraphs>63</Paragraphs>
  <Slides>7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Tw Cen MT</vt:lpstr>
      <vt:lpstr>Тема Office</vt:lpstr>
      <vt:lpstr>Антикоррупционная политика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Антикоррупционная политика</dc:title>
  <dc:creator>Пк</dc:creator>
  <cp:lastModifiedBy>Пк</cp:lastModifiedBy>
  <cp:revision>24</cp:revision>
  <dcterms:created xsi:type="dcterms:W3CDTF">2023-11-17T10:21:43Z</dcterms:created>
  <dcterms:modified xsi:type="dcterms:W3CDTF">2023-11-22T14:37:11Z</dcterms:modified>
</cp:coreProperties>
</file>